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FAC33649-615A-4100-873B-F4260826ACD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48D3E21-4B24-4834-9B39-7AF388369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649-615A-4100-873B-F4260826ACD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E21-4B24-4834-9B39-7AF388369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649-615A-4100-873B-F4260826ACD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E21-4B24-4834-9B39-7AF388369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649-615A-4100-873B-F4260826ACD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E21-4B24-4834-9B39-7AF388369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649-615A-4100-873B-F4260826ACD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E21-4B24-4834-9B39-7AF388369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649-615A-4100-873B-F4260826ACD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E21-4B24-4834-9B39-7AF388369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AC33649-615A-4100-873B-F4260826ACD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48D3E21-4B24-4834-9B39-7AF388369A9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FAC33649-615A-4100-873B-F4260826ACD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48D3E21-4B24-4834-9B39-7AF388369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649-615A-4100-873B-F4260826ACD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E21-4B24-4834-9B39-7AF388369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649-615A-4100-873B-F4260826ACD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E21-4B24-4834-9B39-7AF388369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33649-615A-4100-873B-F4260826ACD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D3E21-4B24-4834-9B39-7AF388369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C33649-615A-4100-873B-F4260826ACDB}" type="datetimeFigureOut">
              <a:rPr lang="ru-RU" smtClean="0"/>
              <a:pPr/>
              <a:t>08.11.2016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48D3E21-4B24-4834-9B39-7AF388369A9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3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4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2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nhINzrVQKI" TargetMode="External"/><Relationship Id="rId2" Type="http://schemas.openxmlformats.org/officeDocument/2006/relationships/hyperlink" Target="https://www.youtube.com/watch?v=O5Dk3RWvWQE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master@glenrich.r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CC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2714620"/>
            <a:ext cx="8305800" cy="909630"/>
          </a:xfrm>
        </p:spPr>
        <p:txBody>
          <a:bodyPr/>
          <a:lstStyle/>
          <a:p>
            <a:r>
              <a:rPr lang="ru-RU" b="1" dirty="0" smtClean="0"/>
              <a:t>Облицовка</a:t>
            </a:r>
            <a:r>
              <a:rPr lang="en-US" b="1" dirty="0" smtClean="0"/>
              <a:t> </a:t>
            </a:r>
            <a:r>
              <a:rPr lang="ru-RU" b="1" dirty="0" smtClean="0"/>
              <a:t>-</a:t>
            </a:r>
            <a:r>
              <a:rPr lang="en-US" b="1" dirty="0" smtClean="0"/>
              <a:t> </a:t>
            </a:r>
            <a:r>
              <a:rPr lang="ru-RU" b="1" dirty="0" smtClean="0"/>
              <a:t>фреска.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85784" y="4572008"/>
            <a:ext cx="4953000" cy="1752600"/>
          </a:xfrm>
        </p:spPr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71736" y="642918"/>
            <a:ext cx="3907985" cy="1764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367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285720" y="214290"/>
            <a:ext cx="8229600" cy="642942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Фреска.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Армирование поверхности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+mj-lt"/>
                <a:ea typeface="+mj-ea"/>
                <a:cs typeface="+mj-cs"/>
              </a:rPr>
              <a:t> под штукатурку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13" y="2060575"/>
            <a:ext cx="281305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92500" y="3089275"/>
            <a:ext cx="4787900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725" y="1108075"/>
            <a:ext cx="3490913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uppieren 13"/>
          <p:cNvGrpSpPr>
            <a:grpSpLocks/>
          </p:cNvGrpSpPr>
          <p:nvPr/>
        </p:nvGrpSpPr>
        <p:grpSpPr bwMode="auto">
          <a:xfrm>
            <a:off x="6829425" y="4379913"/>
            <a:ext cx="1751013" cy="1674812"/>
            <a:chOff x="6829329" y="4380038"/>
            <a:chExt cx="1750641" cy="1674526"/>
          </a:xfrm>
        </p:grpSpPr>
        <p:pic>
          <p:nvPicPr>
            <p:cNvPr id="11" name="Grafik 1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 rot="1226988">
              <a:off x="6829329" y="4380038"/>
              <a:ext cx="1750641" cy="1674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feld 15"/>
            <p:cNvSpPr txBox="1"/>
            <p:nvPr/>
          </p:nvSpPr>
          <p:spPr>
            <a:xfrm rot="1226988">
              <a:off x="6916623" y="4801873"/>
              <a:ext cx="1576052" cy="83085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При шлифовке двигаться </a:t>
              </a:r>
              <a:r>
                <a:rPr lang="ru-RU" sz="12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от центра к периферии</a:t>
              </a:r>
              <a:endParaRPr lang="de-DE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uppieren 8"/>
          <p:cNvGrpSpPr>
            <a:grpSpLocks/>
          </p:cNvGrpSpPr>
          <p:nvPr/>
        </p:nvGrpSpPr>
        <p:grpSpPr bwMode="auto">
          <a:xfrm>
            <a:off x="468313" y="1108075"/>
            <a:ext cx="4103687" cy="665163"/>
            <a:chOff x="1227167" y="1523245"/>
            <a:chExt cx="2882305" cy="491108"/>
          </a:xfrm>
        </p:grpSpPr>
        <p:pic>
          <p:nvPicPr>
            <p:cNvPr id="14" name="Picture 2" descr="V:\Vorlagen\Logos\ORTNER Logo.png"/>
            <p:cNvPicPr>
              <a:picLocks noChangeAspect="1" noChangeArrowheads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227167" y="1568777"/>
              <a:ext cx="2882305" cy="4440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itel 1"/>
            <p:cNvSpPr txBox="1">
              <a:spLocks/>
            </p:cNvSpPr>
            <p:nvPr/>
          </p:nvSpPr>
          <p:spPr>
            <a:xfrm>
              <a:off x="1227167" y="1523245"/>
              <a:ext cx="2882305" cy="491108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ru-RU" sz="1400" dirty="0" smtClean="0"/>
                <a:t>Шаг</a:t>
              </a:r>
              <a:r>
                <a:rPr lang="de-DE" sz="1400" dirty="0" smtClean="0"/>
                <a:t> 4 – </a:t>
              </a:r>
              <a:r>
                <a:rPr lang="ru-RU" sz="1400" dirty="0" smtClean="0"/>
                <a:t>удалить излишки и отшлифовать слой </a:t>
              </a:r>
              <a:r>
                <a:rPr lang="ru-RU" sz="1400" dirty="0" err="1" smtClean="0"/>
                <a:t>хафтмертеля</a:t>
              </a:r>
              <a:endParaRPr lang="de-DE" sz="1400" dirty="0"/>
            </a:p>
          </p:txBody>
        </p:sp>
      </p:grpSp>
    </p:spTree>
    <p:custDataLst>
      <p:tags r:id="rId1"/>
    </p:custDataLst>
  </p:cSld>
  <p:clrMapOvr>
    <a:masterClrMapping/>
  </p:clrMapOvr>
  <p:transition advTm="1157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285720" y="214290"/>
            <a:ext cx="7215238" cy="642942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Фреска.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Нанесение 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1-ого слоя выравнивающей шпаклёвочной массы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ieren 10"/>
          <p:cNvGrpSpPr>
            <a:grpSpLocks/>
          </p:cNvGrpSpPr>
          <p:nvPr/>
        </p:nvGrpSpPr>
        <p:grpSpPr bwMode="auto">
          <a:xfrm>
            <a:off x="365125" y="1052513"/>
            <a:ext cx="4103688" cy="665162"/>
            <a:chOff x="1227167" y="1523245"/>
            <a:chExt cx="2882305" cy="491108"/>
          </a:xfrm>
        </p:grpSpPr>
        <p:pic>
          <p:nvPicPr>
            <p:cNvPr id="5" name="Picture 2" descr="V:\Vorlagen\Logos\ORTNER Logo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227167" y="1568777"/>
              <a:ext cx="2882305" cy="4440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itel 1"/>
            <p:cNvSpPr txBox="1">
              <a:spLocks/>
            </p:cNvSpPr>
            <p:nvPr/>
          </p:nvSpPr>
          <p:spPr>
            <a:xfrm>
              <a:off x="1227167" y="1523245"/>
              <a:ext cx="2882305" cy="491108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ru-RU" sz="1400" dirty="0" smtClean="0"/>
                <a:t>Шаг </a:t>
              </a:r>
              <a:r>
                <a:rPr lang="de-DE" sz="1400" dirty="0" smtClean="0"/>
                <a:t>5 –</a:t>
              </a:r>
              <a:r>
                <a:rPr lang="ru-RU" sz="1400" dirty="0" smtClean="0"/>
                <a:t>нанести тонкий слой выравнивающей шпаклёвки на подсохший слой </a:t>
              </a:r>
              <a:r>
                <a:rPr lang="ru-RU" sz="1400" dirty="0" err="1" smtClean="0"/>
                <a:t>хафтмертеля</a:t>
              </a:r>
              <a:r>
                <a:rPr lang="ru-RU" sz="1400" dirty="0" smtClean="0"/>
                <a:t> </a:t>
              </a:r>
              <a:endParaRPr lang="de-DE" sz="1400" dirty="0"/>
            </a:p>
          </p:txBody>
        </p:sp>
      </p:grpSp>
      <p:pic>
        <p:nvPicPr>
          <p:cNvPr id="7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95288" y="2035175"/>
            <a:ext cx="2305050" cy="297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3575" y="2035175"/>
            <a:ext cx="5761038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19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285720" y="214290"/>
            <a:ext cx="7215238" cy="642942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Фреска.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Зашкуривание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поверхности до необходимых параметров</a:t>
            </a: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4427537" cy="295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3429000"/>
            <a:ext cx="4429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61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285720" y="214290"/>
            <a:ext cx="7215238" cy="642942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Фреска.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Нанесение 2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-ого слоя выравнивающей шпаклёвочной массы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33115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550" y="1628775"/>
            <a:ext cx="3311525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6"/>
          <p:cNvGrpSpPr>
            <a:grpSpLocks/>
          </p:cNvGrpSpPr>
          <p:nvPr/>
        </p:nvGrpSpPr>
        <p:grpSpPr bwMode="auto">
          <a:xfrm>
            <a:off x="684213" y="1027113"/>
            <a:ext cx="5759450" cy="431800"/>
            <a:chOff x="1227167" y="1523245"/>
            <a:chExt cx="2882305" cy="491108"/>
          </a:xfrm>
        </p:grpSpPr>
        <p:pic>
          <p:nvPicPr>
            <p:cNvPr id="7" name="Picture 2" descr="V:\Vorlagen\Logos\ORTNER Logo.pn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27167" y="1568777"/>
              <a:ext cx="2882305" cy="4440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el 1"/>
            <p:cNvSpPr txBox="1">
              <a:spLocks/>
            </p:cNvSpPr>
            <p:nvPr/>
          </p:nvSpPr>
          <p:spPr>
            <a:xfrm>
              <a:off x="1227167" y="1523245"/>
              <a:ext cx="2882305" cy="491108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ru-RU" sz="1400" dirty="0" smtClean="0"/>
                <a:t>Шаг</a:t>
              </a:r>
              <a:r>
                <a:rPr lang="de-DE" sz="1400" dirty="0" smtClean="0"/>
                <a:t> 6 – </a:t>
              </a:r>
              <a:r>
                <a:rPr lang="ru-RU" sz="1400" dirty="0" smtClean="0"/>
                <a:t>нанести 2-ой слой выравнивающей шпаклёвочной массы </a:t>
              </a:r>
              <a:endParaRPr lang="de-DE" sz="1400" dirty="0"/>
            </a:p>
          </p:txBody>
        </p:sp>
      </p:grpSp>
    </p:spTree>
  </p:cSld>
  <p:clrMapOvr>
    <a:masterClrMapping/>
  </p:clrMapOvr>
  <p:transition advTm="5507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285720" y="214290"/>
            <a:ext cx="7215238" cy="64294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Фреска. Удаление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наплывов на углах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4427537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3500438"/>
            <a:ext cx="44291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7"/>
          <p:cNvGrpSpPr>
            <a:grpSpLocks/>
          </p:cNvGrpSpPr>
          <p:nvPr/>
        </p:nvGrpSpPr>
        <p:grpSpPr bwMode="auto">
          <a:xfrm>
            <a:off x="4932363" y="1341438"/>
            <a:ext cx="3816350" cy="673100"/>
            <a:chOff x="1227167" y="1523245"/>
            <a:chExt cx="2882305" cy="491108"/>
          </a:xfrm>
        </p:grpSpPr>
        <p:pic>
          <p:nvPicPr>
            <p:cNvPr id="7" name="Picture 2" descr="V:\Vorlagen\Logos\ORTNER Logo.pn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27167" y="1568777"/>
              <a:ext cx="2882305" cy="4440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el 1"/>
            <p:cNvSpPr txBox="1">
              <a:spLocks/>
            </p:cNvSpPr>
            <p:nvPr/>
          </p:nvSpPr>
          <p:spPr>
            <a:xfrm>
              <a:off x="1227167" y="1523245"/>
              <a:ext cx="2882305" cy="491108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ru-RU" sz="1400" dirty="0" smtClean="0"/>
                <a:t>Шаг</a:t>
              </a:r>
              <a:r>
                <a:rPr lang="de-DE" sz="1400" dirty="0" smtClean="0"/>
                <a:t> 7 – </a:t>
              </a:r>
              <a:r>
                <a:rPr lang="ru-RU" sz="1400" dirty="0" smtClean="0"/>
                <a:t>удалить наплывы на углах для </a:t>
              </a:r>
              <a:r>
                <a:rPr lang="ru-RU" sz="1400" dirty="0" err="1" smtClean="0"/>
                <a:t>для</a:t>
              </a:r>
              <a:r>
                <a:rPr lang="ru-RU" sz="1400" dirty="0" smtClean="0"/>
                <a:t> создания нужной геометрии</a:t>
              </a:r>
              <a:endParaRPr lang="de-DE" sz="1400" dirty="0"/>
            </a:p>
          </p:txBody>
        </p:sp>
      </p:grpSp>
    </p:spTree>
  </p:cSld>
  <p:clrMapOvr>
    <a:masterClrMapping/>
  </p:clrMapOvr>
  <p:transition advTm="5523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:\Vorlagen\Logos\ORTNER Logo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1440538"/>
            <a:ext cx="3816424" cy="6089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9"/>
          <p:cNvSpPr txBox="1">
            <a:spLocks/>
          </p:cNvSpPr>
          <p:nvPr/>
        </p:nvSpPr>
        <p:spPr>
          <a:xfrm>
            <a:off x="285720" y="214290"/>
            <a:ext cx="7215238" cy="64294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Фреска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449897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3" y="2276475"/>
            <a:ext cx="3005137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4932363" y="1387475"/>
            <a:ext cx="3816350" cy="67310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ru-RU" sz="1400" dirty="0" smtClean="0"/>
              <a:t>Шаг 8</a:t>
            </a:r>
            <a:r>
              <a:rPr lang="de-DE" sz="1400" dirty="0" smtClean="0"/>
              <a:t>  – </a:t>
            </a:r>
            <a:r>
              <a:rPr lang="ru-RU" sz="1400" dirty="0" smtClean="0"/>
              <a:t>нанести шпаклёвку «Фреска» на желаемую поверхность</a:t>
            </a:r>
            <a:endParaRPr lang="de-DE" sz="1400" dirty="0"/>
          </a:p>
        </p:txBody>
      </p:sp>
    </p:spTree>
  </p:cSld>
  <p:clrMapOvr>
    <a:masterClrMapping/>
  </p:clrMapOvr>
  <p:transition advTm="6147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285720" y="214290"/>
            <a:ext cx="7215238" cy="64294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Фреска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341438"/>
            <a:ext cx="3294062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2420888"/>
            <a:ext cx="5291138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pieren 6"/>
          <p:cNvGrpSpPr>
            <a:grpSpLocks/>
          </p:cNvGrpSpPr>
          <p:nvPr/>
        </p:nvGrpSpPr>
        <p:grpSpPr bwMode="auto">
          <a:xfrm>
            <a:off x="4932363" y="1341438"/>
            <a:ext cx="3816350" cy="673100"/>
            <a:chOff x="1227167" y="1523245"/>
            <a:chExt cx="2882305" cy="491108"/>
          </a:xfrm>
        </p:grpSpPr>
        <p:pic>
          <p:nvPicPr>
            <p:cNvPr id="7" name="Picture 2" descr="V:\Vorlagen\Logos\ORTNER Logo.pn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=""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227167" y="1568777"/>
              <a:ext cx="2882305" cy="4440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el 1"/>
            <p:cNvSpPr txBox="1">
              <a:spLocks/>
            </p:cNvSpPr>
            <p:nvPr/>
          </p:nvSpPr>
          <p:spPr>
            <a:xfrm>
              <a:off x="1227167" y="1523245"/>
              <a:ext cx="2882305" cy="491108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ru-RU" sz="1400" dirty="0" smtClean="0"/>
                <a:t>Шаг</a:t>
              </a:r>
              <a:r>
                <a:rPr lang="de-DE" sz="1400" dirty="0" smtClean="0"/>
                <a:t> 9 – </a:t>
              </a:r>
              <a:r>
                <a:rPr lang="ru-RU" sz="1400" dirty="0" smtClean="0"/>
                <a:t>провести отделку желаемой поверхности</a:t>
              </a:r>
              <a:endParaRPr lang="de-DE" sz="1400" dirty="0"/>
            </a:p>
          </p:txBody>
        </p:sp>
      </p:grpSp>
    </p:spTree>
  </p:cSld>
  <p:clrMapOvr>
    <a:masterClrMapping/>
  </p:clrMapOvr>
  <p:transition advTm="5273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http://www.ortner-cc.at/uploads/pics/web_Kachelofenbar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63" y="1106488"/>
            <a:ext cx="3632200" cy="2722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afnermeister Gellner Fresco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125538"/>
            <a:ext cx="3986213" cy="5534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7" descr="http://www.ortner-cc.at/uploads/pics/GM_OFEN_0086_0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463" y="3932238"/>
            <a:ext cx="3632200" cy="2727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241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5" descr="C:\Users\office.ORTNER\Desktop\Schrifthintergrund_HK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8507" b="31774"/>
          <a:stretch/>
        </p:blipFill>
        <p:spPr bwMode="auto">
          <a:xfrm>
            <a:off x="5076056" y="3212976"/>
            <a:ext cx="3567910" cy="1573346"/>
          </a:xfrm>
          <a:prstGeom prst="rect">
            <a:avLst/>
          </a:prstGeom>
          <a:noFill/>
        </p:spPr>
      </p:pic>
      <p:sp>
        <p:nvSpPr>
          <p:cNvPr id="2" name="Titel 1"/>
          <p:cNvSpPr txBox="1">
            <a:spLocks/>
          </p:cNvSpPr>
          <p:nvPr/>
        </p:nvSpPr>
        <p:spPr>
          <a:xfrm>
            <a:off x="1094928" y="-9026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FRESCO Oberflächenstruktur</a:t>
            </a: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Заголовок 9"/>
          <p:cNvSpPr txBox="1">
            <a:spLocks/>
          </p:cNvSpPr>
          <p:nvPr/>
        </p:nvSpPr>
        <p:spPr>
          <a:xfrm>
            <a:off x="285720" y="214290"/>
            <a:ext cx="7215238" cy="64294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Варианты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</a:t>
            </a:r>
            <a:r>
              <a:rPr lang="ru-RU" sz="4000" dirty="0" err="1" smtClean="0">
                <a:latin typeface="+mj-lt"/>
                <a:ea typeface="+mj-ea"/>
                <a:cs typeface="+mj-cs"/>
              </a:rPr>
              <a:t>оздания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 структуры фрески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C:\Dokumente und Einstellungen\hirtenlehner.ORTNER\Desktop\Ortner\Fotos\Sonstige\Schauraum Firma\Fresco\IMG_556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1522413"/>
            <a:ext cx="3816350" cy="5089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/>
          <a:extLst/>
        </p:spPr>
      </p:pic>
      <p:pic>
        <p:nvPicPr>
          <p:cNvPr id="5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3"/>
          <p:cNvSpPr>
            <a:spLocks noChangeArrowheads="1"/>
          </p:cNvSpPr>
          <p:nvPr/>
        </p:nvSpPr>
        <p:spPr bwMode="auto">
          <a:xfrm>
            <a:off x="4654550" y="3311525"/>
            <a:ext cx="42481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Простое нанесение шпаклёвки</a:t>
            </a:r>
            <a:endParaRPr lang="de-DE" altLang="de-D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advTm="5289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C:\Users\office.ORTNER\Desktop\Schrifthintergrund_HK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8507" b="31774"/>
          <a:stretch/>
        </p:blipFill>
        <p:spPr bwMode="auto">
          <a:xfrm>
            <a:off x="4874102" y="2924944"/>
            <a:ext cx="4072572" cy="2861510"/>
          </a:xfrm>
          <a:prstGeom prst="rect">
            <a:avLst/>
          </a:prstGeom>
          <a:noFill/>
        </p:spPr>
      </p:pic>
      <p:pic>
        <p:nvPicPr>
          <p:cNvPr id="2" name="Picture 6" descr="Hafnermeister Gellner Fresco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736"/>
            <a:ext cx="3635375" cy="5048250"/>
          </a:xfrm>
          <a:prstGeom prst="roundRect">
            <a:avLst>
              <a:gd name="adj" fmla="val 0"/>
            </a:avLst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9"/>
          <p:cNvSpPr txBox="1">
            <a:spLocks/>
          </p:cNvSpPr>
          <p:nvPr/>
        </p:nvSpPr>
        <p:spPr>
          <a:xfrm>
            <a:off x="285720" y="214290"/>
            <a:ext cx="7215238" cy="64294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Варианты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создания структуры фрески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4000496" y="3214686"/>
            <a:ext cx="503079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Покраска</a:t>
            </a:r>
            <a:r>
              <a:rPr lang="de-DE" alt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ru-RU" alt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использование малярного валика и протирочной тряпки</a:t>
            </a:r>
            <a:endParaRPr lang="de-DE" altLang="de-DE" sz="3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de-DE" altLang="de-D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advTm="5273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Сухие штукатурные смеси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4" name="Gruppieren 8"/>
          <p:cNvGrpSpPr/>
          <p:nvPr/>
        </p:nvGrpSpPr>
        <p:grpSpPr>
          <a:xfrm>
            <a:off x="447970" y="1124744"/>
            <a:ext cx="4582721" cy="5065551"/>
            <a:chOff x="447970" y="1124744"/>
            <a:chExt cx="4582721" cy="5065551"/>
          </a:xfrm>
        </p:grpSpPr>
        <p:pic>
          <p:nvPicPr>
            <p:cNvPr id="5" name="Picture 7" descr="OR151_Modellierputz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0837" y="1242219"/>
              <a:ext cx="1177925" cy="2230438"/>
            </a:xfrm>
            <a:prstGeom prst="rect">
              <a:avLst/>
            </a:prstGeom>
            <a:noFill/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OR110CR_Haftmoertel_Creme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028" y="3591212"/>
              <a:ext cx="1225550" cy="2433638"/>
            </a:xfrm>
            <a:prstGeom prst="rect">
              <a:avLst/>
            </a:prstGeom>
            <a:noFill/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8" descr="OR150-20_Modellierputz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970" y="3329782"/>
              <a:ext cx="1330325" cy="2503487"/>
            </a:xfrm>
            <a:prstGeom prst="rect">
              <a:avLst/>
            </a:prstGeom>
            <a:noFill/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496349" y="1124744"/>
              <a:ext cx="1430337" cy="2192338"/>
            </a:xfrm>
            <a:prstGeom prst="rect">
              <a:avLst/>
            </a:prstGeom>
            <a:noFill/>
            <a:ln>
              <a:noFill/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U:\Nenning\SCHULUNGEN\Fotos PK\Glattspachtel.tif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755" y="1711441"/>
              <a:ext cx="1601527" cy="1974354"/>
            </a:xfrm>
            <a:prstGeom prst="rect">
              <a:avLst/>
            </a:prstGeom>
            <a:noFill/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" name="Gruppieren 5"/>
            <p:cNvGrpSpPr/>
            <p:nvPr/>
          </p:nvGrpSpPr>
          <p:grpSpPr>
            <a:xfrm>
              <a:off x="3082162" y="3685795"/>
              <a:ext cx="1948529" cy="2504500"/>
              <a:chOff x="3082162" y="3685795"/>
              <a:chExt cx="1948529" cy="2504500"/>
            </a:xfrm>
          </p:grpSpPr>
          <p:pic>
            <p:nvPicPr>
              <p:cNvPr id="11" name="Grafik 14"/>
              <p:cNvPicPr>
                <a:picLocks noChangeAspect="1"/>
              </p:cNvPicPr>
              <p:nvPr/>
            </p:nvPicPr>
            <p:blipFill rotWithShape="1">
              <a:blip r:embed="rId7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3082162" y="3685795"/>
                <a:ext cx="1407107" cy="2468053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12" name="Grafik 2"/>
              <p:cNvPicPr>
                <a:picLocks noChangeAspect="1"/>
              </p:cNvPicPr>
              <p:nvPr/>
            </p:nvPicPr>
            <p:blipFill rotWithShape="1">
              <a:blip r:embed="rId8" cstate="screen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srcRect/>
              <a:stretch/>
            </p:blipFill>
            <p:spPr>
              <a:xfrm>
                <a:off x="3348198" y="3756052"/>
                <a:ext cx="1682493" cy="2434243"/>
              </a:xfrm>
              <a:prstGeom prst="rect">
                <a:avLst/>
              </a:prstGeom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</p:grpSp>
      <p:sp>
        <p:nvSpPr>
          <p:cNvPr id="13" name="Abgerundetes Rechteck 12"/>
          <p:cNvSpPr/>
          <p:nvPr/>
        </p:nvSpPr>
        <p:spPr>
          <a:xfrm>
            <a:off x="5298165" y="3031430"/>
            <a:ext cx="3631553" cy="2969338"/>
          </a:xfrm>
          <a:prstGeom prst="roundRect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aseline="30000" dirty="0"/>
          </a:p>
        </p:txBody>
      </p:sp>
      <p:graphicFrame>
        <p:nvGraphicFramePr>
          <p:cNvPr id="14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78610820"/>
              </p:ext>
            </p:extLst>
          </p:nvPr>
        </p:nvGraphicFramePr>
        <p:xfrm>
          <a:off x="5613629" y="3212976"/>
          <a:ext cx="3028826" cy="2723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8826"/>
              </a:tblGrid>
              <a:tr h="377188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Предназначены</a:t>
                      </a:r>
                      <a:r>
                        <a:rPr lang="ru-RU" sz="15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специально для строительства печей/</a:t>
                      </a:r>
                      <a:r>
                        <a:rPr lang="ru-RU" sz="1500" b="1" kern="120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температуростойкость</a:t>
                      </a:r>
                      <a:r>
                        <a:rPr lang="ru-RU" sz="15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до</a:t>
                      </a:r>
                      <a:r>
                        <a:rPr lang="de-DE" sz="15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200°C</a:t>
                      </a:r>
                    </a:p>
                  </a:txBody>
                  <a:tcPr marL="96442" marR="96442" marT="48222" marB="482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88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Выравнивающая шпаклёвочная</a:t>
                      </a:r>
                      <a:r>
                        <a:rPr lang="ru-RU" sz="15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масс до </a:t>
                      </a:r>
                      <a:r>
                        <a:rPr lang="de-DE" sz="15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150°C</a:t>
                      </a:r>
                      <a:endParaRPr lang="ru-RU" sz="15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de-DE" sz="15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6442" marR="96442" marT="48222" marB="482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88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Различные</a:t>
                      </a:r>
                      <a:r>
                        <a:rPr lang="ru-RU" sz="15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размеры гранул</a:t>
                      </a:r>
                      <a:endParaRPr lang="de-DE" sz="15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6442" marR="96442" marT="48222" marB="482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7188">
                <a:tc>
                  <a:txBody>
                    <a:bodyPr/>
                    <a:lstStyle/>
                    <a:p>
                      <a:r>
                        <a:rPr lang="ru-RU" sz="15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Для</a:t>
                      </a:r>
                      <a:r>
                        <a:rPr lang="ru-RU" sz="15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различной толщины покрытия</a:t>
                      </a:r>
                      <a:endParaRPr lang="de-DE" sz="15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96442" marR="96442" marT="48222" marB="482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6" name="Grafik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087658" y="3212976"/>
            <a:ext cx="1493649" cy="1792379"/>
          </a:xfrm>
          <a:prstGeom prst="rect">
            <a:avLst/>
          </a:prstGeom>
        </p:spPr>
      </p:pic>
      <p:pic>
        <p:nvPicPr>
          <p:cNvPr id="17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268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4" descr="C:\Users\office.ORTNER\Desktop\Schrifthintergrund_HK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8507" b="31774"/>
          <a:stretch/>
        </p:blipFill>
        <p:spPr bwMode="auto">
          <a:xfrm>
            <a:off x="5071428" y="2643182"/>
            <a:ext cx="4072572" cy="2214578"/>
          </a:xfrm>
          <a:prstGeom prst="rect">
            <a:avLst/>
          </a:prstGeom>
          <a:noFill/>
        </p:spPr>
      </p:pic>
      <p:pic>
        <p:nvPicPr>
          <p:cNvPr id="2" name="Picture 6" descr="http://www.ortner-cc.at/uploads/pics/GM_OFEN_0028_0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220663" y="1412776"/>
            <a:ext cx="5287962" cy="4889500"/>
          </a:xfrm>
          <a:prstGeom prst="roundRect">
            <a:avLst>
              <a:gd name="adj" fmla="val 0"/>
            </a:avLst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9"/>
          <p:cNvSpPr txBox="1">
            <a:spLocks/>
          </p:cNvSpPr>
          <p:nvPr/>
        </p:nvSpPr>
        <p:spPr>
          <a:xfrm>
            <a:off x="285720" y="214290"/>
            <a:ext cx="7215238" cy="64294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Варианты с</a:t>
            </a:r>
            <a:r>
              <a:rPr lang="ru-RU" sz="4000" dirty="0" err="1" smtClean="0">
                <a:latin typeface="+mj-lt"/>
                <a:ea typeface="+mj-ea"/>
                <a:cs typeface="+mj-cs"/>
              </a:rPr>
              <a:t>оздания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 структуры фрески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hteck 3"/>
          <p:cNvSpPr>
            <a:spLocks noChangeArrowheads="1"/>
          </p:cNvSpPr>
          <p:nvPr/>
        </p:nvSpPr>
        <p:spPr bwMode="auto">
          <a:xfrm>
            <a:off x="5365750" y="2714620"/>
            <a:ext cx="37782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Нанесение шпаклёвки градиентным способом</a:t>
            </a:r>
            <a:endParaRPr lang="de-DE" altLang="de-D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advTm="5601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285720" y="214290"/>
            <a:ext cx="7215238" cy="64294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Варианты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создания структуры фреска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Hafnermeister Gellner 06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98463" y="1487488"/>
            <a:ext cx="5897562" cy="5013325"/>
          </a:xfrm>
          <a:prstGeom prst="roundRect">
            <a:avLst>
              <a:gd name="adj" fmla="val 0"/>
            </a:avLst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 descr="C:\Users\office.ORTNER\Desktop\Schrifthintergrund_HK.pn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8507" b="31774"/>
          <a:stretch/>
        </p:blipFill>
        <p:spPr bwMode="auto">
          <a:xfrm>
            <a:off x="6572264" y="3645024"/>
            <a:ext cx="2445641" cy="936104"/>
          </a:xfrm>
          <a:prstGeom prst="rect">
            <a:avLst/>
          </a:prstGeom>
          <a:noFill/>
        </p:spPr>
      </p:pic>
      <p:sp>
        <p:nvSpPr>
          <p:cNvPr id="7" name="Rechteck 3"/>
          <p:cNvSpPr>
            <a:spLocks noChangeArrowheads="1"/>
          </p:cNvSpPr>
          <p:nvPr/>
        </p:nvSpPr>
        <p:spPr bwMode="auto">
          <a:xfrm>
            <a:off x="6084888" y="3702050"/>
            <a:ext cx="3633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ru-RU" alt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Разрисовка</a:t>
            </a:r>
          </a:p>
        </p:txBody>
      </p:sp>
    </p:spTree>
  </p:cSld>
  <p:clrMapOvr>
    <a:masterClrMapping/>
  </p:clrMapOvr>
  <p:transition advTm="5304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285720" y="214290"/>
            <a:ext cx="7215238" cy="642942"/>
          </a:xfrm>
          <a:prstGeom prst="rect">
            <a:avLst/>
          </a:prstGeom>
        </p:spPr>
        <p:txBody>
          <a:bodyPr>
            <a:normAutofit fontScale="7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Варианты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</a:t>
            </a:r>
            <a:r>
              <a:rPr lang="ru-RU" sz="4000" dirty="0" err="1" smtClean="0">
                <a:latin typeface="+mj-lt"/>
                <a:ea typeface="+mj-ea"/>
                <a:cs typeface="+mj-cs"/>
              </a:rPr>
              <a:t>оздания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 структуры фрески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Dokumente und Einstellungen\hirtenlehner.ORTNER\Desktop\Ortner\Fotos\Sonstige\Schauraum Firma\Fresco\Fresco 1 (8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1556792"/>
            <a:ext cx="5078376" cy="4536504"/>
          </a:xfrm>
          <a:prstGeom prst="roundRect">
            <a:avLst>
              <a:gd name="adj" fmla="val 0"/>
            </a:avLst>
          </a:prstGeom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5" descr="C:\Users\office.ORTNER\Desktop\Schrifthintergrund_HK.png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8507" b="31774"/>
          <a:stretch/>
        </p:blipFill>
        <p:spPr bwMode="auto">
          <a:xfrm>
            <a:off x="5021225" y="3573016"/>
            <a:ext cx="4464496" cy="1641934"/>
          </a:xfrm>
          <a:prstGeom prst="rect">
            <a:avLst/>
          </a:prstGeom>
          <a:noFill/>
        </p:spPr>
      </p:pic>
      <p:sp>
        <p:nvSpPr>
          <p:cNvPr id="6" name="Rechteck 2"/>
          <p:cNvSpPr>
            <a:spLocks noChangeArrowheads="1"/>
          </p:cNvSpPr>
          <p:nvPr/>
        </p:nvSpPr>
        <p:spPr bwMode="auto">
          <a:xfrm>
            <a:off x="5580112" y="3717032"/>
            <a:ext cx="334672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ru-RU" alt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Имитация керамики</a:t>
            </a:r>
            <a:r>
              <a:rPr lang="de-DE" altLang="de-DE" sz="3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de-DE" altLang="de-DE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advTm="560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285720" y="214290"/>
            <a:ext cx="7215238" cy="642942"/>
          </a:xfrm>
          <a:prstGeom prst="rect">
            <a:avLst/>
          </a:prstGeom>
        </p:spPr>
        <p:txBody>
          <a:bodyPr>
            <a:normAutofit fontScale="8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Инструменты и принадлежности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Übersicht Verputz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1427163"/>
            <a:ext cx="4132262" cy="380523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7663" y="2276475"/>
            <a:ext cx="3168650" cy="247808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extLst/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519738" y="5275263"/>
            <a:ext cx="30003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de-DE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Полный готовый набор для создания фрески</a:t>
            </a:r>
            <a:endParaRPr lang="de-DE" altLang="de-DE" sz="1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5572140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5500702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ru-RU" altLang="de-D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Плиты – образцы облицовки</a:t>
            </a:r>
            <a:endParaRPr lang="de-DE" altLang="de-D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advTm="5585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12" descr="C:\Users\office.ORTNER\Desktop\Schrifthintergrund_HK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8507" b="31774"/>
          <a:stretch/>
        </p:blipFill>
        <p:spPr bwMode="auto">
          <a:xfrm>
            <a:off x="2339752" y="5094600"/>
            <a:ext cx="4464496" cy="968703"/>
          </a:xfrm>
          <a:prstGeom prst="rect">
            <a:avLst/>
          </a:prstGeom>
          <a:noFill/>
        </p:spPr>
      </p:pic>
      <p:pic>
        <p:nvPicPr>
          <p:cNvPr id="2" name="Picture 4" descr="C:\Dokumente und Einstellungen\hirtenlehner.ORTNER\Desktop\Ortner\Präsentationen\Schulungsmodule\Modul 3 Fresco\Fresco rot Gold Glanz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27" y="1377249"/>
            <a:ext cx="2085154" cy="1564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Dokumente und Einstellungen\hirtenlehner.ORTNER\Desktop\Ortner\Präsentationen\Schulungsmodule\Modul 3 Fresco\Fresco Naturstein metallic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527" y="3025164"/>
            <a:ext cx="2085154" cy="1564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Dokumente und Einstellungen\hirtenlehner.ORTNER\Desktop\Ortner\Präsentationen\Schulungsmodule\Modul 3 Fresco\Fresco Rille Glanz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779" y="4673079"/>
            <a:ext cx="2085154" cy="1564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7" descr="C:\Users\office.ORTNER\Desktop\Schrifthintergrund_HK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8507" b="31774"/>
          <a:stretch/>
        </p:blipFill>
        <p:spPr bwMode="auto">
          <a:xfrm>
            <a:off x="2051721" y="1760160"/>
            <a:ext cx="6929944" cy="968703"/>
          </a:xfrm>
          <a:prstGeom prst="rect">
            <a:avLst/>
          </a:prstGeom>
          <a:noFill/>
        </p:spPr>
      </p:pic>
      <p:pic>
        <p:nvPicPr>
          <p:cNvPr id="6" name="Grafik 10" descr="C:\Users\office.ORTNER\Desktop\Schrifthintergrund_HK.png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t="28507" b="31774"/>
          <a:stretch/>
        </p:blipFill>
        <p:spPr bwMode="auto">
          <a:xfrm>
            <a:off x="1928794" y="3500438"/>
            <a:ext cx="6552727" cy="968703"/>
          </a:xfrm>
          <a:prstGeom prst="rect">
            <a:avLst/>
          </a:prstGeom>
          <a:noFill/>
        </p:spPr>
      </p:pic>
      <p:sp>
        <p:nvSpPr>
          <p:cNvPr id="7" name="Rechteck 2"/>
          <p:cNvSpPr>
            <a:spLocks noChangeArrowheads="1"/>
          </p:cNvSpPr>
          <p:nvPr/>
        </p:nvSpPr>
        <p:spPr bwMode="auto">
          <a:xfrm>
            <a:off x="2926461" y="5247690"/>
            <a:ext cx="60658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80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Фреска- борозды</a:t>
            </a:r>
            <a:endParaRPr lang="de-AT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Rechteck 2"/>
          <p:cNvSpPr>
            <a:spLocks noChangeArrowheads="1"/>
          </p:cNvSpPr>
          <p:nvPr/>
        </p:nvSpPr>
        <p:spPr bwMode="auto">
          <a:xfrm>
            <a:off x="2915816" y="3644847"/>
            <a:ext cx="60658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Фреска – под натуральный камень</a:t>
            </a:r>
            <a:endParaRPr lang="de-AT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1" name="Rechteck 2"/>
          <p:cNvSpPr>
            <a:spLocks noChangeArrowheads="1"/>
          </p:cNvSpPr>
          <p:nvPr/>
        </p:nvSpPr>
        <p:spPr bwMode="auto">
          <a:xfrm>
            <a:off x="2915816" y="1913250"/>
            <a:ext cx="606584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Фреска - гладкая</a:t>
            </a:r>
            <a:endParaRPr lang="de-AT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12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5569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2"/>
          <p:cNvSpPr>
            <a:spLocks noChangeArrowheads="1"/>
          </p:cNvSpPr>
          <p:nvPr/>
        </p:nvSpPr>
        <p:spPr bwMode="auto">
          <a:xfrm>
            <a:off x="285720" y="357166"/>
            <a:ext cx="8286808" cy="4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Подробное видео всех этапов создания структуры фрески можно увидеть по следующим ссылкам: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Фреска гладкая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2"/>
              </a:rPr>
              <a:t>https://www.youtube.com/watch?v=O5Dk3RWvWQE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Фреска под натуральный камень 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-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3"/>
              </a:rPr>
              <a:t>https://www.youtube.com/watch?v=5nhINzrVQKI</a:t>
            </a:r>
            <a:endParaRPr lang="ru-RU" sz="2800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buNone/>
            </a:pPr>
            <a:endParaRPr lang="de-AT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5179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/>
          <p:cNvSpPr txBox="1">
            <a:spLocks/>
          </p:cNvSpPr>
          <p:nvPr/>
        </p:nvSpPr>
        <p:spPr>
          <a:xfrm>
            <a:off x="642910" y="1071546"/>
            <a:ext cx="7500990" cy="642942"/>
          </a:xfrm>
          <a:prstGeom prst="rect">
            <a:avLst/>
          </a:prstGeom>
        </p:spPr>
        <p:txBody>
          <a:bodyPr>
            <a:normAutofit fontScale="97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2"/>
          <p:cNvSpPr>
            <a:spLocks noChangeArrowheads="1"/>
          </p:cNvSpPr>
          <p:nvPr/>
        </p:nvSpPr>
        <p:spPr bwMode="auto">
          <a:xfrm>
            <a:off x="642910" y="1142984"/>
            <a:ext cx="8072494" cy="621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Если у Вас возникло желание использовать эти материалы при строительстве печей и каминов, Вы всегда можете обратиться в компанию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Glenrich</a:t>
            </a: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, где мы в любое время готовы помочь приобрести Вам данную продукцию и ответить на все интересующие Вас вопросы: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-по телефону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+7(499) 975-50-25</a:t>
            </a:r>
          </a:p>
          <a:p>
            <a:pPr>
              <a:buNone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-или по электронной почте </a:t>
            </a:r>
            <a:r>
              <a:rPr lang="en-US" sz="2800" b="1" smtClean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3"/>
              </a:rPr>
              <a:t>master@glenrich.ru</a:t>
            </a:r>
            <a:endParaRPr lang="en-US" sz="2800" b="1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buNone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buNone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buNone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>
              <a:buNone/>
            </a:pPr>
            <a:endParaRPr lang="de-AT" sz="28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653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42861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Шпаклёвка «Фреска»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307132" y="5726473"/>
            <a:ext cx="4896544" cy="982487"/>
          </a:xfrm>
          <a:prstGeom prst="roundRect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aseline="30000" dirty="0"/>
          </a:p>
        </p:txBody>
      </p:sp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3277236"/>
              </p:ext>
            </p:extLst>
          </p:nvPr>
        </p:nvGraphicFramePr>
        <p:xfrm>
          <a:off x="642910" y="5786454"/>
          <a:ext cx="425141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4518"/>
                <a:gridCol w="1576894"/>
              </a:tblGrid>
              <a:tr h="117579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Предельно</a:t>
                      </a:r>
                      <a:r>
                        <a:rPr lang="ru-RU" sz="1400" b="1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 допустимая т</a:t>
                      </a:r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емпература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max. 150°C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7579">
                <a:tc>
                  <a:txBody>
                    <a:bodyPr/>
                    <a:lstStyle/>
                    <a:p>
                      <a:r>
                        <a:rPr lang="ru-RU" sz="1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Упаковка</a:t>
                      </a:r>
                      <a:endParaRPr lang="de-DE" sz="14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1" dirty="0" smtClean="0">
                          <a:solidFill>
                            <a:schemeClr val="bg1"/>
                          </a:solidFill>
                        </a:rPr>
                        <a:t>2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</a:rPr>
                        <a:t> кг ёмкость</a:t>
                      </a:r>
                      <a:endParaRPr lang="de-DE" sz="1400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" name="Inhaltsplatzhalter 11"/>
          <p:cNvSpPr txBox="1">
            <a:spLocks/>
          </p:cNvSpPr>
          <p:nvPr/>
        </p:nvSpPr>
        <p:spPr>
          <a:xfrm>
            <a:off x="214038" y="1054382"/>
            <a:ext cx="5472608" cy="4535206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lvl="0" indent="-256032">
              <a:lnSpc>
                <a:spcPct val="150000"/>
              </a:lnSpc>
              <a:spcBef>
                <a:spcPts val="300"/>
              </a:spcBef>
              <a:buClr>
                <a:schemeClr val="accent3"/>
              </a:buClr>
              <a:buFont typeface="Georgia"/>
              <a:buChar char="•"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Используется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 качестве завершающего покрытия кафельных печей, каминов и отштукатуренных стен с </a:t>
            </a:r>
            <a:r>
              <a:rPr lang="ru-RU" dirty="0" smtClean="0"/>
              <a:t>температурным режимом до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150°C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Уникальная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креативная отделка поверхности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Возможность в любое врем</a:t>
            </a:r>
            <a:r>
              <a:rPr lang="ru-RU" sz="2000" baseline="0" dirty="0" smtClean="0"/>
              <a:t>я</a:t>
            </a:r>
            <a:r>
              <a:rPr lang="ru-RU" sz="2000" dirty="0" smtClean="0"/>
              <a:t> изменить дизайн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ru-RU" sz="2000" dirty="0" smtClean="0"/>
              <a:t>Доступно 26 различных оттенков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ru-RU" sz="2000" dirty="0" smtClean="0"/>
              <a:t>Возможность смешать разные по цвету сухие красочные смеси</a:t>
            </a:r>
            <a:endParaRPr kumimoji="0" lang="de-DE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ru-RU" sz="2000" dirty="0" smtClean="0"/>
              <a:t>Основные компоненты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lang="ru-RU" sz="2000" dirty="0"/>
              <a:t> </a:t>
            </a:r>
            <a:r>
              <a:rPr lang="ru-RU" sz="2000" dirty="0" smtClean="0"/>
              <a:t>известь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гипс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мраморный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порошок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краситель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зависимости от цвета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" name="Grafik 2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64644" y="2143116"/>
            <a:ext cx="3379356" cy="2536770"/>
          </a:xfrm>
          <a:prstGeom prst="rect">
            <a:avLst/>
          </a:prstGeom>
        </p:spPr>
      </p:pic>
      <p:pic>
        <p:nvPicPr>
          <p:cNvPr id="18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Tm="829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9"/>
          <p:cNvSpPr txBox="1">
            <a:spLocks/>
          </p:cNvSpPr>
          <p:nvPr/>
        </p:nvSpPr>
        <p:spPr>
          <a:xfrm>
            <a:off x="0" y="500042"/>
            <a:ext cx="8229600" cy="1143008"/>
          </a:xfrm>
          <a:prstGeom prst="rect">
            <a:avLst/>
          </a:prstGeom>
        </p:spPr>
        <p:txBody>
          <a:bodyPr>
            <a:normAutofit fontScale="450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Выравнивающая шпаклёвочная масса </a:t>
            </a:r>
            <a:r>
              <a:rPr lang="ru-RU" sz="7500" dirty="0" smtClean="0">
                <a:latin typeface="+mj-lt"/>
                <a:ea typeface="+mj-ea"/>
                <a:cs typeface="+mj-cs"/>
              </a:rPr>
              <a:t>+ </a:t>
            </a:r>
            <a:r>
              <a:rPr kumimoji="0" lang="ru-RU" sz="7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Шпаклёвка «Фреска».Схема нанесения.</a:t>
            </a:r>
            <a:endParaRPr kumimoji="0" lang="ru-RU" sz="7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Рисунок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7467600" cy="5181600"/>
          </a:xfrm>
          <a:prstGeom prst="rect">
            <a:avLst/>
          </a:prstGeom>
          <a:noFill/>
        </p:spPr>
      </p:pic>
    </p:spTree>
  </p:cSld>
  <p:clrMapOvr>
    <a:masterClrMapping/>
  </p:clrMapOvr>
  <p:transition advTm="723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57422" y="3816503"/>
            <a:ext cx="3888432" cy="304149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1"/>
          <p:cNvSpPr txBox="1">
            <a:spLocks/>
          </p:cNvSpPr>
          <p:nvPr/>
        </p:nvSpPr>
        <p:spPr>
          <a:xfrm>
            <a:off x="1094928" y="-9026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FRESCO Materialvorbereitung</a:t>
            </a:r>
            <a:endParaRPr kumimoji="0" lang="de-DE" sz="4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285720" y="214290"/>
            <a:ext cx="8229600" cy="42861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Фреска.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Подготовка материалов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Inhaltsplatzhalter 11"/>
          <p:cNvSpPr txBox="1">
            <a:spLocks/>
          </p:cNvSpPr>
          <p:nvPr/>
        </p:nvSpPr>
        <p:spPr>
          <a:xfrm>
            <a:off x="142844" y="857232"/>
            <a:ext cx="8707712" cy="316670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Поверхность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должна быть чистой, ровной, очищенной от строительной пыли и обезжиренной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Смешать шпаклёвку «Фреска» с небольшим количеством </a:t>
            </a:r>
            <a:r>
              <a:rPr kumimoji="0" lang="ru-RU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затворителя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Выбрать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консистенцию соответственно варианту применения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lang="ru-RU" sz="2000" dirty="0" smtClean="0"/>
              <a:t>Готовить раствор нужно всегда в небольших количествах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Подготовить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инструменты в соответствии с вариантом применения</a:t>
            </a: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Char char="•"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834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285720" y="214290"/>
            <a:ext cx="8229600" cy="42861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Фреска.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Подготовка поверхности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V:\Vorlagen\Logos\ORTNER Logo.pn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755650" y="1050514"/>
            <a:ext cx="4103688" cy="444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ieren 9"/>
          <p:cNvGrpSpPr>
            <a:grpSpLocks/>
          </p:cNvGrpSpPr>
          <p:nvPr/>
        </p:nvGrpSpPr>
        <p:grpSpPr bwMode="auto">
          <a:xfrm>
            <a:off x="755650" y="1004888"/>
            <a:ext cx="4103688" cy="492125"/>
            <a:chOff x="1227167" y="1523245"/>
            <a:chExt cx="2882305" cy="491108"/>
          </a:xfrm>
        </p:grpSpPr>
        <p:pic>
          <p:nvPicPr>
            <p:cNvPr id="7" name="Picture 2" descr="V:\Vorlagen\Logos\ORTNER Logo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227167" y="1568777"/>
              <a:ext cx="2882305" cy="4440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el 1"/>
            <p:cNvSpPr txBox="1">
              <a:spLocks/>
            </p:cNvSpPr>
            <p:nvPr/>
          </p:nvSpPr>
          <p:spPr>
            <a:xfrm>
              <a:off x="1227167" y="1523245"/>
              <a:ext cx="2882305" cy="491108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ru-RU" sz="1400" dirty="0" smtClean="0"/>
                <a:t>Шаг</a:t>
              </a:r>
              <a:r>
                <a:rPr lang="de-DE" sz="1400" dirty="0" smtClean="0"/>
                <a:t> 1 –</a:t>
              </a:r>
              <a:r>
                <a:rPr lang="ru-RU" sz="1400" dirty="0" smtClean="0"/>
                <a:t>Выровнять и Очистить от строительной пыли</a:t>
              </a:r>
              <a:endParaRPr lang="de-DE" sz="1400" dirty="0"/>
            </a:p>
          </p:txBody>
        </p:sp>
      </p:grpSp>
      <p:pic>
        <p:nvPicPr>
          <p:cNvPr id="9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628775"/>
            <a:ext cx="34925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9338" y="1628775"/>
            <a:ext cx="34925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Grafik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4221163"/>
            <a:ext cx="34925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34925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14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285720" y="214290"/>
            <a:ext cx="8229600" cy="428612"/>
          </a:xfrm>
          <a:prstGeom prst="rect">
            <a:avLst/>
          </a:prstGeom>
        </p:spPr>
        <p:txBody>
          <a:bodyPr>
            <a:normAutofit fontScale="6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Фреска.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Подготовка поверхности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OR110_Haftmoertel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27088" y="1968500"/>
            <a:ext cx="1368425" cy="2921000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7313" y="1425575"/>
            <a:ext cx="6011862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1258888" y="5805488"/>
            <a:ext cx="7099326" cy="792162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001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001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1145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de-DE" dirty="0" smtClean="0"/>
              <a:t>ORTNER </a:t>
            </a:r>
            <a:r>
              <a:rPr lang="ru-RU" dirty="0" err="1" smtClean="0"/>
              <a:t>Хафтмертель</a:t>
            </a:r>
            <a:r>
              <a:rPr lang="ru-RU" dirty="0" smtClean="0"/>
              <a:t> </a:t>
            </a:r>
            <a:r>
              <a:rPr lang="de-DE" dirty="0" smtClean="0"/>
              <a:t>Original </a:t>
            </a:r>
            <a:r>
              <a:rPr lang="de-DE" dirty="0" smtClean="0">
                <a:sym typeface="Wingdings" panose="05000000000000000000" pitchFamily="2" charset="2"/>
              </a:rPr>
              <a:t></a:t>
            </a:r>
            <a:r>
              <a:rPr lang="de-DE" dirty="0" smtClean="0"/>
              <a:t> </a:t>
            </a:r>
            <a:r>
              <a:rPr lang="ru-RU" dirty="0" smtClean="0"/>
              <a:t>идеальная основа для последующей отделки поверхности и нанесения фрески </a:t>
            </a:r>
            <a:endParaRPr lang="de-DE" dirty="0" smtClean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de-DE" dirty="0"/>
          </a:p>
        </p:txBody>
      </p:sp>
    </p:spTree>
  </p:cSld>
  <p:clrMapOvr>
    <a:masterClrMapping/>
  </p:clrMapOvr>
  <p:transition advTm="6287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bgerundetes Rechteck 13"/>
          <p:cNvSpPr/>
          <p:nvPr/>
        </p:nvSpPr>
        <p:spPr>
          <a:xfrm>
            <a:off x="4649464" y="3720964"/>
            <a:ext cx="4261628" cy="940442"/>
          </a:xfrm>
          <a:prstGeom prst="roundRect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e-DE" baseline="30000" dirty="0"/>
          </a:p>
        </p:txBody>
      </p:sp>
      <p:sp>
        <p:nvSpPr>
          <p:cNvPr id="3" name="Заголовок 9"/>
          <p:cNvSpPr txBox="1">
            <a:spLocks/>
          </p:cNvSpPr>
          <p:nvPr/>
        </p:nvSpPr>
        <p:spPr>
          <a:xfrm>
            <a:off x="285720" y="214290"/>
            <a:ext cx="8229600" cy="642942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Фреска.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Армирование поверхности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+mj-lt"/>
                <a:ea typeface="+mj-ea"/>
                <a:cs typeface="+mj-cs"/>
              </a:rPr>
              <a:t> под штукатурку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550476" y="953562"/>
            <a:ext cx="4104336" cy="6646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1400" dirty="0" smtClean="0"/>
              <a:t>Schritt 2 – Vorbereiten des Gewebes und Anrühren des Haftmörtels</a:t>
            </a:r>
            <a:endParaRPr lang="de-DE" sz="1400" dirty="0"/>
          </a:p>
        </p:txBody>
      </p:sp>
      <p:grpSp>
        <p:nvGrpSpPr>
          <p:cNvPr id="8" name="Gruppieren 8"/>
          <p:cNvGrpSpPr/>
          <p:nvPr/>
        </p:nvGrpSpPr>
        <p:grpSpPr>
          <a:xfrm>
            <a:off x="642910" y="1000108"/>
            <a:ext cx="4104336" cy="664654"/>
            <a:chOff x="1227167" y="1523245"/>
            <a:chExt cx="2882305" cy="491108"/>
          </a:xfrm>
        </p:grpSpPr>
        <p:pic>
          <p:nvPicPr>
            <p:cNvPr id="9" name="Picture 2" descr="V:\Vorlagen\Logos\ORTNER Logo.png"/>
            <p:cNvPicPr>
              <a:picLocks noChangeAspect="1" noChangeArrowheads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227167" y="1568777"/>
              <a:ext cx="2882305" cy="4440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itel 1"/>
            <p:cNvSpPr txBox="1">
              <a:spLocks/>
            </p:cNvSpPr>
            <p:nvPr/>
          </p:nvSpPr>
          <p:spPr>
            <a:xfrm>
              <a:off x="1227167" y="1523245"/>
              <a:ext cx="2882305" cy="491108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r>
                <a:rPr lang="ru-RU" sz="1400" dirty="0" smtClean="0"/>
                <a:t>Шаг</a:t>
              </a:r>
              <a:r>
                <a:rPr lang="de-DE" sz="1400" dirty="0" smtClean="0"/>
                <a:t> 2 –</a:t>
              </a:r>
              <a:r>
                <a:rPr lang="ru-RU" sz="1400" dirty="0" smtClean="0"/>
                <a:t>Подготовить армирующую сетку и </a:t>
              </a:r>
              <a:r>
                <a:rPr lang="de-DE" sz="1400" dirty="0" smtClean="0"/>
                <a:t> </a:t>
              </a:r>
              <a:r>
                <a:rPr lang="ru-RU" sz="1400" dirty="0" smtClean="0"/>
                <a:t>развести </a:t>
              </a:r>
              <a:r>
                <a:rPr lang="ru-RU" sz="1400" dirty="0" err="1" smtClean="0"/>
                <a:t>хафтмертель</a:t>
              </a:r>
              <a:endParaRPr lang="de-DE" sz="1400" dirty="0"/>
            </a:p>
          </p:txBody>
        </p:sp>
      </p:grpSp>
      <p:pic>
        <p:nvPicPr>
          <p:cNvPr id="11" name="Grafik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728" y="1754921"/>
            <a:ext cx="3492000" cy="2328000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372650" y="1039567"/>
            <a:ext cx="815221" cy="2428957"/>
          </a:xfrm>
          <a:prstGeom prst="rect">
            <a:avLst/>
          </a:prstGeom>
          <a:noFill/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37728" y="4356331"/>
            <a:ext cx="3492000" cy="2328000"/>
          </a:xfrm>
          <a:prstGeom prst="rect">
            <a:avLst/>
          </a:prstGeom>
        </p:spPr>
      </p:pic>
      <p:graphicFrame>
        <p:nvGraphicFramePr>
          <p:cNvPr id="15" name="Tabelle 14"/>
          <p:cNvGraphicFramePr>
            <a:graphicFrameLocks noGrp="1"/>
          </p:cNvGraphicFramePr>
          <p:nvPr>
            <p:extLst/>
          </p:nvPr>
        </p:nvGraphicFramePr>
        <p:xfrm>
          <a:off x="4892980" y="3742749"/>
          <a:ext cx="3774559" cy="972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74559"/>
              </a:tblGrid>
              <a:tr h="972136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Замедляющая</a:t>
                      </a:r>
                      <a:r>
                        <a:rPr lang="ru-RU" sz="16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жидкость </a:t>
                      </a:r>
                      <a:r>
                        <a:rPr lang="en-US" sz="1600" b="1" kern="1200" baseline="0" dirty="0" err="1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Ortner</a:t>
                      </a:r>
                      <a:r>
                        <a:rPr lang="en-US" sz="16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 </a:t>
                      </a:r>
                      <a:r>
                        <a:rPr lang="ru-RU" sz="1600" b="1" kern="1200" baseline="0" dirty="0" smtClean="0">
                          <a:solidFill>
                            <a:schemeClr val="bg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продлевает время строительного схватывания до 45 минут.</a:t>
                      </a:r>
                      <a:endParaRPr lang="de-DE" sz="1600" b="1" kern="1200" dirty="0" smtClean="0">
                        <a:solidFill>
                          <a:schemeClr val="bg1"/>
                        </a:solidFill>
                        <a:latin typeface="Calibri" pitchFamily="34" charset="0"/>
                        <a:ea typeface="+mn-ea"/>
                        <a:cs typeface="Calibri" pitchFamily="34" charset="0"/>
                      </a:endParaRPr>
                    </a:p>
                  </a:txBody>
                  <a:tcPr marL="107267" marR="107267" marT="53633" marB="5363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7" name="Gruppieren 15"/>
          <p:cNvGrpSpPr/>
          <p:nvPr/>
        </p:nvGrpSpPr>
        <p:grpSpPr>
          <a:xfrm rot="1102675">
            <a:off x="5952169" y="5053139"/>
            <a:ext cx="1656185" cy="1584176"/>
            <a:chOff x="5652119" y="1484784"/>
            <a:chExt cx="1656185" cy="1584176"/>
          </a:xfrm>
        </p:grpSpPr>
        <p:pic>
          <p:nvPicPr>
            <p:cNvPr id="18" name="Grafik 16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>
            <a:xfrm>
              <a:off x="5652119" y="1484784"/>
              <a:ext cx="1656185" cy="1584176"/>
            </a:xfrm>
            <a:prstGeom prst="rect">
              <a:avLst/>
            </a:prstGeom>
          </p:spPr>
        </p:pic>
        <p:sp>
          <p:nvSpPr>
            <p:cNvPr id="19" name="Textfeld 17"/>
            <p:cNvSpPr txBox="1"/>
            <p:nvPr/>
          </p:nvSpPr>
          <p:spPr>
            <a:xfrm>
              <a:off x="5704809" y="1832857"/>
              <a:ext cx="1479344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Условие</a:t>
              </a:r>
              <a:r>
                <a:rPr lang="de-DE" sz="11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de-DE" sz="11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 </a:t>
              </a:r>
              <a:r>
                <a:rPr lang="ru-RU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Использовать чистую воду</a:t>
              </a:r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ransition advTm="101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9"/>
          <p:cNvSpPr txBox="1">
            <a:spLocks/>
          </p:cNvSpPr>
          <p:nvPr/>
        </p:nvSpPr>
        <p:spPr>
          <a:xfrm>
            <a:off x="285720" y="214290"/>
            <a:ext cx="8229600" cy="642942"/>
          </a:xfrm>
          <a:prstGeom prst="rect">
            <a:avLst/>
          </a:prstGeom>
        </p:spPr>
        <p:txBody>
          <a:bodyPr>
            <a:normAutofit fontScale="5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Фреска.</a:t>
            </a:r>
            <a:r>
              <a:rPr kumimoji="0" lang="ru-RU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ru-RU" sz="4000" dirty="0" smtClean="0">
                <a:latin typeface="+mj-lt"/>
                <a:ea typeface="+mj-ea"/>
                <a:cs typeface="+mj-cs"/>
              </a:rPr>
              <a:t>Армирование поверхности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dirty="0" smtClean="0">
                <a:latin typeface="+mj-lt"/>
                <a:ea typeface="+mj-ea"/>
                <a:cs typeface="+mj-cs"/>
              </a:rPr>
              <a:t> под штукатурку 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Picture 2" descr="J:\Marketing Nenning\Logo\1 ORTNER Logo\ORTNER 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96" y="142852"/>
            <a:ext cx="1357322" cy="61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el 1"/>
          <p:cNvSpPr txBox="1">
            <a:spLocks/>
          </p:cNvSpPr>
          <p:nvPr/>
        </p:nvSpPr>
        <p:spPr bwMode="auto">
          <a:xfrm>
            <a:off x="755650" y="1001713"/>
            <a:ext cx="4103688" cy="49212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de-DE" sz="1400" dirty="0" smtClean="0"/>
              <a:t>Schritt 3 – Einbetten des Gewebes</a:t>
            </a:r>
            <a:endParaRPr lang="de-DE" sz="1400" dirty="0"/>
          </a:p>
        </p:txBody>
      </p:sp>
      <p:grpSp>
        <p:nvGrpSpPr>
          <p:cNvPr id="6" name="Gruppieren 6"/>
          <p:cNvGrpSpPr>
            <a:grpSpLocks/>
          </p:cNvGrpSpPr>
          <p:nvPr/>
        </p:nvGrpSpPr>
        <p:grpSpPr bwMode="auto">
          <a:xfrm>
            <a:off x="785785" y="1142983"/>
            <a:ext cx="4225953" cy="503255"/>
            <a:chOff x="1141293" y="1512138"/>
            <a:chExt cx="2968180" cy="502215"/>
          </a:xfrm>
        </p:grpSpPr>
        <p:pic>
          <p:nvPicPr>
            <p:cNvPr id="7" name="Picture 2" descr="V:\Vorlagen\Logos\ORTNER Logo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141293" y="1512138"/>
              <a:ext cx="2882305" cy="44403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itel 1"/>
            <p:cNvSpPr txBox="1">
              <a:spLocks/>
            </p:cNvSpPr>
            <p:nvPr/>
          </p:nvSpPr>
          <p:spPr>
            <a:xfrm>
              <a:off x="1227168" y="1523245"/>
              <a:ext cx="2882305" cy="491108"/>
            </a:xfrm>
            <a:prstGeom prst="rect">
              <a:avLst/>
            </a:prstGeom>
          </p:spPr>
          <p:txBody>
            <a:bodyPr anchor="ctr"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2400" b="1" kern="1200"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>
                <a:defRPr/>
              </a:pPr>
              <a:r>
                <a:rPr lang="ru-RU" sz="1400" dirty="0" smtClean="0"/>
                <a:t>Шаг</a:t>
              </a:r>
              <a:r>
                <a:rPr lang="de-DE" sz="1400" dirty="0" smtClean="0"/>
                <a:t> 3 – </a:t>
              </a:r>
              <a:r>
                <a:rPr lang="ru-RU" sz="1400" dirty="0" smtClean="0"/>
                <a:t>Закрепить армирующую сетку</a:t>
              </a:r>
              <a:endParaRPr lang="de-DE" sz="1400" dirty="0"/>
            </a:p>
          </p:txBody>
        </p:sp>
      </p:grpSp>
      <p:pic>
        <p:nvPicPr>
          <p:cNvPr id="9" name="Grafik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5650" y="1697038"/>
            <a:ext cx="3311525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9338" y="1697038"/>
            <a:ext cx="3313112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Tm="503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FFFF00"/>
      </a:dk2>
      <a:lt2>
        <a:srgbClr val="DEDEDE"/>
      </a:lt2>
      <a:accent1>
        <a:srgbClr val="FFFF00"/>
      </a:accent1>
      <a:accent2>
        <a:srgbClr val="FFFF00"/>
      </a:accent2>
      <a:accent3>
        <a:srgbClr val="A04DA3"/>
      </a:accent3>
      <a:accent4>
        <a:srgbClr val="000000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573</TotalTime>
  <Words>522</Words>
  <Application>Microsoft Office PowerPoint</Application>
  <PresentationFormat>Экран (4:3)</PresentationFormat>
  <Paragraphs>82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Облицовка - фреска.</vt:lpstr>
      <vt:lpstr>Сухие штукатурные смеси</vt:lpstr>
      <vt:lpstr> Шпаклёвка «Фреска»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Обработка поверхностей</dc:title>
  <dc:creator>-</dc:creator>
  <cp:lastModifiedBy>-</cp:lastModifiedBy>
  <cp:revision>57</cp:revision>
  <dcterms:created xsi:type="dcterms:W3CDTF">2016-10-27T08:12:46Z</dcterms:created>
  <dcterms:modified xsi:type="dcterms:W3CDTF">2016-11-08T12:04:45Z</dcterms:modified>
</cp:coreProperties>
</file>